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4630400" cy="8229600"/>
  <p:notesSz cx="8229600" cy="14630400"/>
  <p:embeddedFontLs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  <p:embeddedFont>
      <p:font typeface="Inter"/>
      <p:regular r:id="rId25"/>
    </p:embeddedFont>
    <p:embeddedFont>
      <p:font typeface="Inter"/>
      <p:regular r:id="rId26"/>
    </p:embeddedFont>
    <p:embeddedFont>
      <p:font typeface="Inter"/>
      <p:regular r:id="rId27"/>
    </p:embeddedFont>
    <p:embeddedFont>
      <p:font typeface="Inter"/>
      <p:regular r:id="rId28"/>
    </p:embeddedFont>
    <p:embeddedFont>
      <p:font typeface="Inter"/>
      <p:regular r:id="rId2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22" Type="http://schemas.openxmlformats.org/officeDocument/2006/relationships/font" Target="fonts/font1.fntdata"/><Relationship Id="rId23" Type="http://schemas.openxmlformats.org/officeDocument/2006/relationships/font" Target="fonts/font2.fntdata"/><Relationship Id="rId24" Type="http://schemas.openxmlformats.org/officeDocument/2006/relationships/font" Target="fonts/font3.fntdata"/><Relationship Id="rId25" Type="http://schemas.openxmlformats.org/officeDocument/2006/relationships/font" Target="fonts/font4.fntdata"/><Relationship Id="rId26" Type="http://schemas.openxmlformats.org/officeDocument/2006/relationships/font" Target="fonts/font5.fntdata"/><Relationship Id="rId27" Type="http://schemas.openxmlformats.org/officeDocument/2006/relationships/font" Target="fonts/font6.fntdata"/><Relationship Id="rId28" Type="http://schemas.openxmlformats.org/officeDocument/2006/relationships/font" Target="fonts/font7.fntdata"/><Relationship Id="rId2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image" Target="../media/image-12-8.png"/><Relationship Id="rId9" Type="http://schemas.openxmlformats.org/officeDocument/2006/relationships/slideLayout" Target="../slideLayouts/slideLayout13.xml"/><Relationship Id="rId10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image" Target="../media/image-13-6.png"/><Relationship Id="rId7" Type="http://schemas.openxmlformats.org/officeDocument/2006/relationships/image" Target="../media/image-13-7.png"/><Relationship Id="rId8" Type="http://schemas.openxmlformats.org/officeDocument/2006/relationships/image" Target="../media/image-13-8.png"/><Relationship Id="rId9" Type="http://schemas.openxmlformats.org/officeDocument/2006/relationships/image" Target="../media/image-13-9.png"/><Relationship Id="rId10" Type="http://schemas.openxmlformats.org/officeDocument/2006/relationships/slideLayout" Target="../slideLayouts/slideLayout14.xml"/><Relationship Id="rId11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slideLayout" Target="../slideLayouts/slideLayout16.xml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slideLayout" Target="../slideLayouts/slideLayout7.xml"/><Relationship Id="rId11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Notification Delivery Systems: Enhancing User Engagement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Welcome to an overview of notification delivery systems. We'll explore how these systems boost user engagement, compare key features, and analyze their pros and cons in mobile app development.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3301" y="544711"/>
            <a:ext cx="4821674" cy="402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OneSignal Example: Retail App</a:t>
            </a:r>
            <a:endParaRPr lang="en-US" sz="2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3301" y="1204555"/>
            <a:ext cx="3218974" cy="19894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73128" y="1204555"/>
            <a:ext cx="1612583" cy="201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Browses Shoes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4073128" y="1482923"/>
            <a:ext cx="9863971" cy="205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 tracks shopping behavior</a:t>
            </a:r>
            <a:endParaRPr lang="en-US" sz="10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01" y="3451384"/>
            <a:ext cx="3218974" cy="198941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073128" y="3451384"/>
            <a:ext cx="1706999" cy="201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Segmentation Occurs</a:t>
            </a:r>
            <a:endParaRPr lang="en-US" sz="1250" dirty="0"/>
          </a:p>
        </p:txBody>
      </p:sp>
      <p:sp>
        <p:nvSpPr>
          <p:cNvPr id="8" name="Text 4"/>
          <p:cNvSpPr/>
          <p:nvPr/>
        </p:nvSpPr>
        <p:spPr>
          <a:xfrm>
            <a:off x="4073128" y="3729752"/>
            <a:ext cx="9863971" cy="205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identifies user preferences</a:t>
            </a:r>
            <a:endParaRPr lang="en-US" sz="10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01" y="5698212"/>
            <a:ext cx="3218974" cy="198941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073128" y="5698212"/>
            <a:ext cx="1664256" cy="201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Targeted Notification</a:t>
            </a:r>
            <a:endParaRPr lang="en-US" sz="1250" dirty="0"/>
          </a:p>
        </p:txBody>
      </p:sp>
      <p:sp>
        <p:nvSpPr>
          <p:cNvPr id="11" name="Text 6"/>
          <p:cNvSpPr/>
          <p:nvPr/>
        </p:nvSpPr>
        <p:spPr>
          <a:xfrm>
            <a:off x="4073128" y="5976580"/>
            <a:ext cx="9863971" cy="205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receives personalized shoe offer</a:t>
            </a:r>
            <a:endParaRPr lang="en-US" sz="10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89999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Alternative Notification Systems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Airship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Formerly Urban Airship, focuses on mobile engagement with advanced targeting based on user behavior patterns.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Pusher Beams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Designed for real-time messaging, allowing developers to send instant push notifications to users.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Pushwoosh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Offers multichannel messaging through push, email, SMS, and more for comprehensive user outreach.</a:t>
            </a:r>
            <a:endParaRPr lang="en-US" sz="17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4628"/>
            <a:ext cx="89451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Benefits of Notification Systems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7430" y="1997035"/>
            <a:ext cx="1614011" cy="130694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892" y="2613065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88255" y="2223849"/>
            <a:ext cx="31208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Improved Engagement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088255" y="2714268"/>
            <a:ext cx="31208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return more frequently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4918115" y="3317081"/>
            <a:ext cx="8861822" cy="15240"/>
          </a:xfrm>
          <a:prstGeom prst="roundRect">
            <a:avLst>
              <a:gd name="adj" fmla="val 625116"/>
            </a:avLst>
          </a:prstGeom>
          <a:solidFill>
            <a:srgbClr val="E1C7B6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424" y="3360658"/>
            <a:ext cx="3228022" cy="1306949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3814762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95261" y="3587472"/>
            <a:ext cx="36618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Communication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5895261" y="4077891"/>
            <a:ext cx="41601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 time-sensitive content instantly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625116"/>
            </a:avLst>
          </a:prstGeom>
          <a:solidFill>
            <a:srgbClr val="E1C7B6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18" y="4724281"/>
            <a:ext cx="4842034" cy="1306949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892" y="5178385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702266" y="49510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Personalization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6702266" y="5441513"/>
            <a:ext cx="42113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Tailor messages to individual behaviors</a:t>
            </a:r>
            <a:endParaRPr lang="en-US" sz="1750" dirty="0"/>
          </a:p>
        </p:txBody>
      </p:sp>
      <p:sp>
        <p:nvSpPr>
          <p:cNvPr id="17" name="Shape 9"/>
          <p:cNvSpPr/>
          <p:nvPr/>
        </p:nvSpPr>
        <p:spPr>
          <a:xfrm>
            <a:off x="6532126" y="6044327"/>
            <a:ext cx="7247811" cy="15240"/>
          </a:xfrm>
          <a:prstGeom prst="roundRect">
            <a:avLst>
              <a:gd name="adj" fmla="val 625116"/>
            </a:avLst>
          </a:prstGeom>
          <a:solidFill>
            <a:srgbClr val="E1C7B6"/>
          </a:solidFill>
          <a:ln/>
        </p:spPr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6087904"/>
            <a:ext cx="6456164" cy="1306949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3894773" y="654200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500" dirty="0"/>
          </a:p>
        </p:txBody>
      </p:sp>
      <p:sp>
        <p:nvSpPr>
          <p:cNvPr id="20" name="Text 11"/>
          <p:cNvSpPr/>
          <p:nvPr/>
        </p:nvSpPr>
        <p:spPr>
          <a:xfrm>
            <a:off x="7509272" y="6314718"/>
            <a:ext cx="30578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Multiplatform Support</a:t>
            </a:r>
            <a:endParaRPr lang="en-US" sz="2200" dirty="0"/>
          </a:p>
        </p:txBody>
      </p:sp>
      <p:sp>
        <p:nvSpPr>
          <p:cNvPr id="21" name="Text 12"/>
          <p:cNvSpPr/>
          <p:nvPr/>
        </p:nvSpPr>
        <p:spPr>
          <a:xfrm>
            <a:off x="7509272" y="6805136"/>
            <a:ext cx="32946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Reach users across all devices</a:t>
            </a:r>
            <a:endParaRPr lang="en-US" sz="1750" dirty="0"/>
          </a:p>
        </p:txBody>
      </p:sp>
      <p:pic>
        <p:nvPicPr>
          <p:cNvPr id="22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97496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Challenges of Notification Systems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Fatigue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Too many notifications can overwhelm users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Privacy Concerns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53341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must be handled securely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14117"/>
            <a:ext cx="29127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Internet Dependency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Requires stable connection to function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Cost &amp; Complexity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features increase expenses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  <p:pic>
        <p:nvPicPr>
          <p:cNvPr id="19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99629"/>
            <a:ext cx="86331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Balancing Notification Strategy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48570"/>
            <a:ext cx="13042821" cy="2616518"/>
          </a:xfrm>
          <a:prstGeom prst="roundRect">
            <a:avLst>
              <a:gd name="adj" fmla="val 364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475619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489989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Frequency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45824" y="489989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 notifications to avoid overwhelming users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5406509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555021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Relevance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45824" y="555021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content is personalized and useful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605682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620053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Timing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45824" y="620053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Send at appropriate times based on user behavior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01410" y="6707148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28224" y="6850856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Value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545824" y="6850856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notification should provide clear benefit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8868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Takeaways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050971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3+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666548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Major Platforms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3573185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FCM, OneSignal, Airship, and others offer unique features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28421" y="2050971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10614898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Benefits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28421" y="3573185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Engagement, real-time updates, analytics, personalization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254246" y="5092779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8640723" y="61245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8254246" y="6614993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fatigue, privacy, connectivity, complexity</a:t>
            </a:r>
            <a:endParaRPr lang="en-US" sz="175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761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670" y="3296126"/>
            <a:ext cx="9188172" cy="669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Evolution of Push Notifications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88670" y="5948005"/>
            <a:ext cx="13053060" cy="30480"/>
          </a:xfrm>
          <a:prstGeom prst="roundRect">
            <a:avLst>
              <a:gd name="adj" fmla="val 295018"/>
            </a:avLst>
          </a:prstGeom>
          <a:solidFill>
            <a:srgbClr val="E1C7B6"/>
          </a:solidFill>
          <a:ln/>
        </p:spPr>
      </p:sp>
      <p:sp>
        <p:nvSpPr>
          <p:cNvPr id="5" name="Shape 2"/>
          <p:cNvSpPr/>
          <p:nvPr/>
        </p:nvSpPr>
        <p:spPr>
          <a:xfrm>
            <a:off x="3969663" y="5305842"/>
            <a:ext cx="30480" cy="642223"/>
          </a:xfrm>
          <a:prstGeom prst="roundRect">
            <a:avLst>
              <a:gd name="adj" fmla="val 295018"/>
            </a:avLst>
          </a:prstGeom>
          <a:solidFill>
            <a:srgbClr val="E1C7B6"/>
          </a:solidFill>
          <a:ln/>
        </p:spPr>
      </p:sp>
      <p:sp>
        <p:nvSpPr>
          <p:cNvPr id="6" name="Shape 3"/>
          <p:cNvSpPr/>
          <p:nvPr/>
        </p:nvSpPr>
        <p:spPr>
          <a:xfrm>
            <a:off x="3744158" y="5707201"/>
            <a:ext cx="481608" cy="481608"/>
          </a:xfrm>
          <a:prstGeom prst="roundRect">
            <a:avLst>
              <a:gd name="adj" fmla="val 18671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347" y="5747266"/>
            <a:ext cx="321112" cy="40136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646878" y="4286369"/>
            <a:ext cx="2676168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2009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1002744" y="4749284"/>
            <a:ext cx="5964555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Apple sends the first push notification</a:t>
            </a:r>
            <a:endParaRPr lang="en-US" sz="1650" dirty="0"/>
          </a:p>
        </p:txBody>
      </p:sp>
      <p:sp>
        <p:nvSpPr>
          <p:cNvPr id="10" name="Shape 6"/>
          <p:cNvSpPr/>
          <p:nvPr/>
        </p:nvSpPr>
        <p:spPr>
          <a:xfrm>
            <a:off x="7299722" y="5947946"/>
            <a:ext cx="30480" cy="642223"/>
          </a:xfrm>
          <a:prstGeom prst="roundRect">
            <a:avLst>
              <a:gd name="adj" fmla="val 295018"/>
            </a:avLst>
          </a:prstGeom>
          <a:solidFill>
            <a:srgbClr val="E1C7B6"/>
          </a:solidFill>
          <a:ln/>
        </p:spPr>
      </p:sp>
      <p:sp>
        <p:nvSpPr>
          <p:cNvPr id="11" name="Shape 7"/>
          <p:cNvSpPr/>
          <p:nvPr/>
        </p:nvSpPr>
        <p:spPr>
          <a:xfrm>
            <a:off x="7074218" y="5707201"/>
            <a:ext cx="481608" cy="481608"/>
          </a:xfrm>
          <a:prstGeom prst="roundRect">
            <a:avLst>
              <a:gd name="adj" fmla="val 18671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406" y="5747266"/>
            <a:ext cx="321112" cy="40136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977057" y="6804303"/>
            <a:ext cx="2676168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2010s</a:t>
            </a:r>
            <a:endParaRPr lang="en-US" sz="2100" dirty="0"/>
          </a:p>
        </p:txBody>
      </p:sp>
      <p:sp>
        <p:nvSpPr>
          <p:cNvPr id="14" name="Text 9"/>
          <p:cNvSpPr/>
          <p:nvPr/>
        </p:nvSpPr>
        <p:spPr>
          <a:xfrm>
            <a:off x="4332803" y="7267218"/>
            <a:ext cx="5964674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Rapid adoption across platforms</a:t>
            </a:r>
            <a:endParaRPr lang="en-US" sz="1650" dirty="0"/>
          </a:p>
        </p:txBody>
      </p:sp>
      <p:sp>
        <p:nvSpPr>
          <p:cNvPr id="15" name="Shape 10"/>
          <p:cNvSpPr/>
          <p:nvPr/>
        </p:nvSpPr>
        <p:spPr>
          <a:xfrm>
            <a:off x="10629900" y="5305842"/>
            <a:ext cx="30480" cy="642223"/>
          </a:xfrm>
          <a:prstGeom prst="roundRect">
            <a:avLst>
              <a:gd name="adj" fmla="val 295018"/>
            </a:avLst>
          </a:prstGeom>
          <a:solidFill>
            <a:srgbClr val="E1C7B6"/>
          </a:solidFill>
          <a:ln/>
        </p:spPr>
      </p:sp>
      <p:sp>
        <p:nvSpPr>
          <p:cNvPr id="16" name="Shape 11"/>
          <p:cNvSpPr/>
          <p:nvPr/>
        </p:nvSpPr>
        <p:spPr>
          <a:xfrm>
            <a:off x="10404396" y="5707201"/>
            <a:ext cx="481608" cy="481608"/>
          </a:xfrm>
          <a:prstGeom prst="roundRect">
            <a:avLst>
              <a:gd name="adj" fmla="val 18671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4584" y="5747266"/>
            <a:ext cx="321112" cy="40136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307235" y="4286369"/>
            <a:ext cx="2676168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Today</a:t>
            </a:r>
            <a:endParaRPr lang="en-US" sz="2100" dirty="0"/>
          </a:p>
        </p:txBody>
      </p:sp>
      <p:sp>
        <p:nvSpPr>
          <p:cNvPr id="19" name="Text 13"/>
          <p:cNvSpPr/>
          <p:nvPr/>
        </p:nvSpPr>
        <p:spPr>
          <a:xfrm>
            <a:off x="7662982" y="4749284"/>
            <a:ext cx="5964674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Billions of notifications sent daily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945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How Notification Systems Work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95227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179088"/>
            <a:ext cx="38948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Developer Creates Message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66950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 updates or promotions are prepared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31315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539972"/>
            <a:ext cx="3774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Delivery System Processes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503039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Message routed through notification platform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67404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900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Receives Alert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39127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Notification appears on user's device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92260"/>
            <a:ext cx="70675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Driving User Engagement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412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60" y="2983706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30190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Increase App Usage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509486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Reminders prompt users to return to the app regularly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200203" y="29412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5274" y="2983706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37319" y="3019068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Boost User Retention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37319" y="3863816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Regular updates keep users interested and engaged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40615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5448657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4840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Drive Sales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597443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Promotions and deals encourage purchases</a:t>
            </a:r>
            <a:endParaRPr lang="en-US" sz="17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3223"/>
            <a:ext cx="63160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Engagement Examples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Food Delivery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"Hungry? Order your favorite meal now."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Feature Updates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"Check out our new voice messaging feature!"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Personalized Offers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"20% off your next purchase - today only!"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92042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Firebase Cloud Messaging (FCM)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197418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Google's Solution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Provided by Google for seamless integration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362" y="3665458"/>
            <a:ext cx="318968" cy="3986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7628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Cross-Platform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97628" y="3351967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Works across Android, iOS, and web applications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713" y="3665458"/>
            <a:ext cx="318968" cy="3986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97628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Topic Messaging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597628" y="5804535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 specific user groups based on interests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6713" y="5327809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197418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Analytics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Integration with Google Analytics for tracking engagement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4362" y="5327809"/>
            <a:ext cx="318968" cy="398621"/>
          </a:xfrm>
          <a:prstGeom prst="rect">
            <a:avLst/>
          </a:prstGeom>
        </p:spPr>
      </p:pic>
      <p:pic>
        <p:nvPicPr>
          <p:cNvPr id="19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56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FCM in Action: Weather Alerts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7339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3973" y="33733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Storm Detection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86381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Weather service identifies severe conditions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4453533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44134" y="44535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FCM Processing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94395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targets users in affected areas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53366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84415" y="55336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Alert Delivery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602408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receive timely storm warnings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Implementing FCM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1167" y="3076337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849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Set up Firebase SDK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4328" y="3339465"/>
            <a:ext cx="33657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 notifications in your app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E1C7B6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089" y="4496633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4269343"/>
            <a:ext cx="33188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Create notification logic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4759762"/>
            <a:ext cx="463665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 when and how notifications are sent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E1C7B6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11" y="5916930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689640"/>
            <a:ext cx="39427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 analytics for A/B testing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6180058"/>
            <a:ext cx="39427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Find the most effective strategies</a:t>
            </a:r>
            <a:endParaRPr lang="en-US" sz="17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45256"/>
            <a:ext cx="67804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OneSignal: Key Features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09419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887986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Easy Integration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378404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Quick setup with minimal effort using simple SDKs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493" y="309419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3493" y="3887986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Rich Notifications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93493" y="4732734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Send engaging messages with images, buttons, and videos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795" y="309419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6795" y="3887986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Segmentation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06795" y="4732734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 specific groups based on behaviors and preferences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2025-05-10T02:56:15Z</dcterms:created>
  <dcterms:modified xsi:type="dcterms:W3CDTF">2025-05-10T02:56:15Z</dcterms:modified>
</cp:coreProperties>
</file>